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40"/>
  </p:notesMasterIdLst>
  <p:handoutMasterIdLst>
    <p:handoutMasterId r:id="rId41"/>
  </p:handoutMasterIdLst>
  <p:sldIdLst>
    <p:sldId id="294" r:id="rId2"/>
    <p:sldId id="333" r:id="rId3"/>
    <p:sldId id="275" r:id="rId4"/>
    <p:sldId id="335" r:id="rId5"/>
    <p:sldId id="334" r:id="rId6"/>
    <p:sldId id="337" r:id="rId7"/>
    <p:sldId id="338" r:id="rId8"/>
    <p:sldId id="339" r:id="rId9"/>
    <p:sldId id="541" r:id="rId10"/>
    <p:sldId id="544" r:id="rId11"/>
    <p:sldId id="545" r:id="rId12"/>
    <p:sldId id="546" r:id="rId13"/>
    <p:sldId id="547" r:id="rId14"/>
    <p:sldId id="548" r:id="rId15"/>
    <p:sldId id="549" r:id="rId16"/>
    <p:sldId id="550" r:id="rId17"/>
    <p:sldId id="551" r:id="rId18"/>
    <p:sldId id="552" r:id="rId19"/>
    <p:sldId id="553" r:id="rId20"/>
    <p:sldId id="554" r:id="rId21"/>
    <p:sldId id="555" r:id="rId22"/>
    <p:sldId id="556" r:id="rId23"/>
    <p:sldId id="557" r:id="rId24"/>
    <p:sldId id="558" r:id="rId25"/>
    <p:sldId id="559" r:id="rId26"/>
    <p:sldId id="561" r:id="rId27"/>
    <p:sldId id="572" r:id="rId28"/>
    <p:sldId id="573" r:id="rId29"/>
    <p:sldId id="574" r:id="rId30"/>
    <p:sldId id="575" r:id="rId31"/>
    <p:sldId id="583" r:id="rId32"/>
    <p:sldId id="576" r:id="rId33"/>
    <p:sldId id="577" r:id="rId34"/>
    <p:sldId id="578" r:id="rId35"/>
    <p:sldId id="579" r:id="rId36"/>
    <p:sldId id="580" r:id="rId37"/>
    <p:sldId id="581" r:id="rId38"/>
    <p:sldId id="582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04C97"/>
    <a:srgbClr val="3873AE"/>
    <a:srgbClr val="404040"/>
    <a:srgbClr val="A8C2DC"/>
    <a:srgbClr val="00FF00"/>
    <a:srgbClr val="00B050"/>
    <a:srgbClr val="99D6EA"/>
    <a:srgbClr val="FF0000"/>
    <a:srgbClr val="A45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65" d="100"/>
          <a:sy n="65" d="100"/>
        </p:scale>
        <p:origin x="1056" y="7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B2E41-174C-EF49-B1F7-62440CC227A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470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January, 2017    USPAS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Cryogenic Equipment    Tom Peterson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B3CE-22EF-6147-880E-1DAC69B78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47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January, 2017    USPAS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Cryogenic Equipment    Tom Peterson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8288B-D080-9745-B5F0-089266EE9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7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  <p:sldLayoutId id="2147484130" r:id="rId15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862732"/>
            <a:ext cx="8499231" cy="1390219"/>
          </a:xfrm>
        </p:spPr>
        <p:txBody>
          <a:bodyPr/>
          <a:lstStyle/>
          <a:p>
            <a:endParaRPr lang="en-US" b="1" dirty="0"/>
          </a:p>
          <a:p>
            <a:r>
              <a:rPr lang="en-US" sz="2400" b="1" dirty="0"/>
              <a:t>Ram C. Dhuley </a:t>
            </a:r>
            <a:r>
              <a:rPr lang="en-US" dirty="0"/>
              <a:t>	</a:t>
            </a:r>
          </a:p>
          <a:p>
            <a:r>
              <a:rPr lang="en-US" dirty="0"/>
              <a:t>USPAS – Cryogenic Engineering</a:t>
            </a:r>
          </a:p>
          <a:p>
            <a:r>
              <a:rPr lang="en-US" dirty="0"/>
              <a:t>June 21 – July 2, 2021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7836876" cy="1003049"/>
          </a:xfrm>
        </p:spPr>
        <p:txBody>
          <a:bodyPr>
            <a:noAutofit/>
          </a:bodyPr>
          <a:lstStyle/>
          <a:p>
            <a:r>
              <a:rPr lang="en-US" dirty="0"/>
              <a:t>Cryogenic Equipment – Part II</a:t>
            </a:r>
          </a:p>
          <a:p>
            <a:r>
              <a:rPr lang="en-US" sz="2400" b="0" dirty="0"/>
              <a:t>(content courtesy: Tom Peterson/SLAC)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4C88A-8A48-5B49-9BDC-640849B0F2E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63493" name="Picture 3" descr="DFBX-E top plate -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202733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C78E4B7-8D9F-4BEC-845C-ECE880AC524B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Build from top plate, down</a:t>
            </a: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7EA86E4-CBBC-4E63-B540-DA02124323BC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C1B89-C270-B544-A5B4-04A87A5FE55F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65541" name="Picture 3" descr="DFBXE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70025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EF7A842-E785-4107-A173-88C955CDEB4A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Hang helium vessel</a:t>
            </a: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37CC5FE-D687-4164-93F4-BE6A773D4B13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AFCF5-51EB-9A4D-B729-FD563057178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66565" name="Picture 3" descr="DFBXE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317625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A43342B-16AC-44F4-8098-8575508BE766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Connect helium vessel</a:t>
            </a: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884065A2-38D1-4E31-98AB-547EFC81F141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76C97-7933-D146-91FC-6E1E0FF4C663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67589" name="Picture 3" descr="Bus duct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70025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3CC3E09B-5286-40F3-87F5-3BDC731CBDFF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Prefabricated piping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7A2526C-C5C9-4A52-819A-5F0C330D990B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3355A-65BF-8C41-99C6-8F7F3D7DAC72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68613" name="Picture 3" descr="DFBXE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393825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377E743-FA93-4ACD-A9AB-0F0752A8DE81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Install prefabricated piping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FD65CFA4-42F4-47E2-9DC1-698CD4D13C69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30248-F14F-9E40-A8E8-39F10A85BE38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69637" name="Picture 3" descr="DFBXE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393825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9115928-AF02-48B4-A46E-B0762540F706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Splice and package internal cables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13B13535-4C79-477A-A7FF-0C56DEFAFC76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C3DED-715E-404C-9E52-4A77B51E2CB5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70661" name="Picture 3" descr="DFBXE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470025"/>
            <a:ext cx="7173913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E25EFF5-7BA3-467B-8EC2-E3428B56B490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Splice and package internal cables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868A560-EFEC-4487-8073-B4F8483E439D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0FE8A9-B437-D84E-864C-BB7AD62A0CE2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71685" name="Picture 3" descr="DFBXE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393825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D976D9B4-A296-4B14-9A8B-6A8C59641DFE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Splice and package internal cables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213882F-C82A-43C7-A53C-25B84B087B4C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379AD-635C-0A47-AAD0-2C68065937CE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72709" name="Picture 3" descr="DFBXE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384300"/>
            <a:ext cx="633888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091C38FA-6E79-47CC-A5F6-C29A04978778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Install remaining internal piping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B37856C-5258-4FA9-8F7C-CAAD5FA4E8F5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3D6B9-383D-0243-8A38-04326D72730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73733" name="Picture 3" descr="DFBXE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70025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6AF01CCF-2260-49A4-9B87-0C48329E0D30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Weld close helium vessel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89E51A7-F897-47D7-8DCB-9DA61A2766DD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C403F80-4CC0-46C8-A20A-C2B0A57F438D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500051"/>
            <a:ext cx="7772400" cy="346383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Cryogenic equipment</a:t>
            </a:r>
          </a:p>
          <a:p>
            <a:pPr lvl="1"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Mechanical cold seals </a:t>
            </a:r>
          </a:p>
          <a:p>
            <a:pPr lvl="1"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Pressure relief valves </a:t>
            </a:r>
          </a:p>
          <a:p>
            <a:pPr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Photo stories</a:t>
            </a:r>
          </a:p>
          <a:p>
            <a:pPr lvl="1"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Feed box fabrication sequence</a:t>
            </a:r>
          </a:p>
          <a:p>
            <a:pPr lvl="1">
              <a:defRPr/>
            </a:pPr>
            <a:r>
              <a:rPr lang="en-US" sz="26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LCLS II SRF cryomodule assembly</a:t>
            </a:r>
            <a:endParaRPr lang="en-US" sz="2800" dirty="0">
              <a:solidFill>
                <a:srgbClr val="80008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52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C14A5A-BEDC-3F47-9C86-AC175692B834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74757" name="Picture 3" descr="DDFBXE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393825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46EA61C-77C1-4D6B-BF88-E3F1BE2AD5BB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Leak check helium vessel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AF13F129-3A19-459A-90F5-92FC66789298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D3452-D738-5943-BE9E-160E6F6AEE97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75781" name="Picture 3" descr="DFBXE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47800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17EF861-EFD0-49BF-A07A-0014C39D233A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Wrap with multilayer insulation (MLI)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292D05F7-6CDC-47B3-A27A-A85237782D2F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8A891-D531-5F43-A277-42D8BB0790E8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76805" name="Picture 3" descr="Thermal shields 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47800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596C10D-9E6E-42C1-B7CD-DFE89688AE1B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Prefabricated thermal shields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2D81CB1-59BA-4519-861B-BC04505B97D1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1595C-EF4A-B44F-B1CF-9470E3E228CF}" type="slidenum">
              <a:rPr lang="en-US"/>
              <a:pPr>
                <a:defRPr/>
              </a:pPr>
              <a:t>23</a:t>
            </a:fld>
            <a:endParaRPr lang="en-US"/>
          </a:p>
        </p:txBody>
      </p:sp>
      <p:pic>
        <p:nvPicPr>
          <p:cNvPr id="77829" name="Picture 3" descr="DFBXG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524000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ECB725B-5215-444B-A7FD-3F0C36EF5EDD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Install thermal shields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39CEAA9-AF46-4361-AADC-72C6CDCF796A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377BE-7FBD-9C4B-B675-027CB0011C4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78853" name="Picture 3" descr="DFBXE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393825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0A71181-9FEA-4F81-8D12-5EF1F9C2F21E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Weld vacuum shell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FF717CE-3977-49DD-B8CC-3F673B3BB6D3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6CC18-A391-BD48-BE1A-1859315ECBC3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79877" name="Picture 3" descr="DFBXfinalLkCh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47800"/>
            <a:ext cx="71643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129197A-7AC2-4C33-8953-DED5AED81595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Final leak check and inspection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D0D6A678-6EAC-40AC-BFF9-4E31AD735B4E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87DDF-4532-0447-837B-19A1B5443498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81925" name="Picture 3" descr="DFBXE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1447800"/>
            <a:ext cx="6383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38D3CC1-8613-4793-8CC7-F2FC66D198BB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Shock-absorbing shipping frame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FB3467E-B1EF-43C1-AB76-395A547F9E66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B7DE6B7-F35D-41A9-8EB8-4308EE0A318A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Photo story 2 – Assembly of LCLS II SRF cryomodule (pictures from FNAL and </a:t>
            </a:r>
            <a:r>
              <a:rPr lang="en-US" sz="3200" dirty="0" err="1">
                <a:latin typeface="Helvetica" panose="020B0604020202020204" pitchFamily="34" charset="0"/>
                <a:cs typeface="Helvetica" panose="020B0604020202020204" pitchFamily="34" charset="0"/>
              </a:rPr>
              <a:t>Jlab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B8A453-C518-4DA0-BF2E-A7587C26D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44" y="1347376"/>
            <a:ext cx="6481912" cy="4758672"/>
          </a:xfrm>
          <a:prstGeom prst="rect">
            <a:avLst/>
          </a:prstGeom>
        </p:spPr>
      </p:pic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ADF456E5-BA2D-41D1-A475-06611915D5F8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387305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B6B3CE-22EF-6147-880E-1DAC69B78CD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691640"/>
            <a:ext cx="6019800" cy="347472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38F74E56-AE56-4D4D-A92D-9865C5095288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Cavity string – </a:t>
            </a:r>
            <a:r>
              <a:rPr lang="en-US" sz="3200" dirty="0" err="1"/>
              <a:t>Jlab</a:t>
            </a:r>
            <a:r>
              <a:rPr lang="en-US" sz="3200" dirty="0"/>
              <a:t> cleanroom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664F3C42-1CA9-456D-8EB9-2BD33CD86B60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1472903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95" y="862055"/>
            <a:ext cx="3628208" cy="544231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E5BEE04-CF36-46EF-9673-C85C4CC2CE65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/>
              <a:t>Cavity string out of cleanroom (Fermilab)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500C513-BA35-4132-9772-E5E439C51E80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1253923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Metallic cold seals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B692C68-F39F-4C3F-911D-6052B2F2A53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343297"/>
            <a:ext cx="7772400" cy="43434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004C9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Fermilab Tevatron includes about 1200 interconnects (magnet-to-magnet and magnet-to-endbox), each of which includes </a:t>
            </a:r>
          </a:p>
          <a:p>
            <a:pPr lvl="1"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 insulating vacuum to beam vacuum seal </a:t>
            </a:r>
          </a:p>
          <a:p>
            <a:pPr lvl="1"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4.0 K, 2 bar helium to vacuum seal (</a:t>
            </a:r>
            <a:r>
              <a:rPr lang="ja-JP" alt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single-phase seal</a:t>
            </a:r>
            <a:r>
              <a:rPr lang="ja-JP" alt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1"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4.0 K, 1.2 bar helium to vacuum seal (</a:t>
            </a:r>
            <a:r>
              <a:rPr lang="ja-JP" alt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two-phase seal</a:t>
            </a:r>
            <a:r>
              <a:rPr lang="ja-JP" alt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1">
              <a:defRPr/>
            </a:pPr>
            <a:r>
              <a:rPr lang="en-US" sz="24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 80 K, 3 bar nitrogen to vacuum seal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8046"/>
            <a:ext cx="7772400" cy="573024"/>
          </a:xfrm>
        </p:spPr>
        <p:txBody>
          <a:bodyPr/>
          <a:lstStyle/>
          <a:p>
            <a:r>
              <a:rPr lang="en-US" sz="3200" dirty="0"/>
              <a:t>Welding and leak checking cryogenic pipes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74" y="1490907"/>
            <a:ext cx="6190053" cy="4642540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B8A9F75-6952-43F4-B504-31E3BB607FAB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3564872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sz="3200" dirty="0"/>
              <a:t>Attaching cavity string to cryogenic 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66" y="1487248"/>
            <a:ext cx="6842834" cy="4532552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F69E8899-3812-4B6A-9D6E-77391F1C9CA0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1631276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61109"/>
            <a:ext cx="8196943" cy="457200"/>
          </a:xfrm>
        </p:spPr>
        <p:txBody>
          <a:bodyPr/>
          <a:lstStyle/>
          <a:p>
            <a:r>
              <a:rPr lang="en-US" sz="3200" dirty="0"/>
              <a:t>Integration of cavity string with cryogenic pipes and supports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6" y="1648428"/>
            <a:ext cx="6897188" cy="4599971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59B8A36-8C78-45B7-B96D-FF5FCD53E146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3959631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1" y="182880"/>
            <a:ext cx="8782412" cy="609600"/>
          </a:xfrm>
        </p:spPr>
        <p:txBody>
          <a:bodyPr/>
          <a:lstStyle/>
          <a:p>
            <a:r>
              <a:rPr lang="en-US" sz="3200" dirty="0"/>
              <a:t>Assembly at alignment and instrumentation station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16" y="1474795"/>
            <a:ext cx="6204567" cy="4653425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5709A03-DECF-4B0D-B575-B3706C2EAA1D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1681987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9131"/>
            <a:ext cx="7772400" cy="609600"/>
          </a:xfrm>
        </p:spPr>
        <p:txBody>
          <a:bodyPr/>
          <a:lstStyle/>
          <a:p>
            <a:pPr algn="ctr"/>
            <a:r>
              <a:rPr lang="en-US" sz="3600" dirty="0"/>
              <a:t>Thermal shield installed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324600" cy="4746269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CFDD398-793A-4EB9-8D20-88919FDCFF79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996678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algn="ctr"/>
            <a:r>
              <a:rPr lang="en-US" sz="3600" dirty="0"/>
              <a:t>Multilayer insulation wrapped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04368"/>
            <a:ext cx="6248400" cy="4691632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D1B45B8-A32F-44CD-BE24-F232D4F77B18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2812209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3165"/>
            <a:ext cx="7772400" cy="685800"/>
          </a:xfrm>
        </p:spPr>
        <p:txBody>
          <a:bodyPr/>
          <a:lstStyle/>
          <a:p>
            <a:pPr algn="ctr"/>
            <a:r>
              <a:rPr lang="en-US" sz="3600" dirty="0"/>
              <a:t>Assembly into vacuum vessel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14" y="1371600"/>
            <a:ext cx="6377086" cy="4780335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A78E450-DED2-438D-B2BA-6D3A06D0CDC5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988963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8343"/>
            <a:ext cx="7772400" cy="762000"/>
          </a:xfrm>
        </p:spPr>
        <p:txBody>
          <a:bodyPr/>
          <a:lstStyle/>
          <a:p>
            <a:pPr algn="ctr"/>
            <a:r>
              <a:rPr lang="en-US" sz="3600" dirty="0"/>
              <a:t>Instrumentation wiring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19800" cy="4514850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BE36D08-CEB3-446E-87E7-21A833C86AA7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416650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8288B-D080-9745-B5F0-089266EE9D3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3907536" cy="417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73" y="1534473"/>
            <a:ext cx="6167327" cy="41805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732301-93A8-48C7-BCD5-EB40EC669A7E}"/>
              </a:ext>
            </a:extLst>
          </p:cNvPr>
          <p:cNvSpPr txBox="1">
            <a:spLocks/>
          </p:cNvSpPr>
          <p:nvPr/>
        </p:nvSpPr>
        <p:spPr>
          <a:xfrm>
            <a:off x="685800" y="348343"/>
            <a:ext cx="7772400" cy="762000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600" dirty="0"/>
              <a:t>Final cryomodule assembly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CEB3AD3-F172-4130-BBA1-76A4B96B8B5C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  <p:extLst>
      <p:ext uri="{BB962C8B-B14F-4D97-AF65-F5344CB8AC3E}">
        <p14:creationId xmlns:p14="http://schemas.microsoft.com/office/powerpoint/2010/main" val="1797559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Metallic cold seals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F26E65E-B48A-4930-A3F1-CE0DB4ABED4D}"/>
              </a:ext>
            </a:extLst>
          </p:cNvPr>
          <p:cNvSpPr txBox="1">
            <a:spLocks noChangeArrowheads="1"/>
          </p:cNvSpPr>
          <p:nvPr/>
        </p:nvSpPr>
        <p:spPr>
          <a:xfrm>
            <a:off x="563880" y="714735"/>
            <a:ext cx="7772400" cy="73183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Tevatron magnet interconnect (one side)</a:t>
            </a:r>
          </a:p>
        </p:txBody>
      </p:sp>
      <p:pic>
        <p:nvPicPr>
          <p:cNvPr id="10" name="Picture 3" descr="IMG_2772">
            <a:extLst>
              <a:ext uri="{FF2B5EF4-FFF2-40B4-BE49-F238E27FC236}">
                <a16:creationId xmlns:a16="http://schemas.microsoft.com/office/drawing/2014/main" id="{4CCB103C-E766-4DDC-861E-43DBF09E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1"/>
            <a:ext cx="3347869" cy="251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B31EA2-54C2-4D71-ABD5-641D35F94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426" y="2335570"/>
            <a:ext cx="1264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Nitrogen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B1FAD5AF-47C5-4F88-867E-EED45DF5A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942" y="4154876"/>
            <a:ext cx="1582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2-phase He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64EDEB3F-88B7-4878-A3E3-F4DA2AB1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65" y="5031675"/>
            <a:ext cx="2157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Single-phase He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5212CEF2-74BF-460F-B4DC-D181693E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042" y="1774787"/>
            <a:ext cx="15327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Beam tube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02AA71EA-DCB4-4C60-BBA6-052DFD7FE1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5663" y="1990228"/>
            <a:ext cx="2016489" cy="74305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800080"/>
              </a:solidFill>
            </a:endParaRPr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91C330A6-E1B3-447A-8D95-254AB76CA0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3938" y="2564666"/>
            <a:ext cx="701488" cy="19250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800080"/>
              </a:solidFill>
            </a:endParaRPr>
          </a:p>
        </p:txBody>
      </p:sp>
      <p:sp>
        <p:nvSpPr>
          <p:cNvPr id="21" name="Line 14">
            <a:extLst>
              <a:ext uri="{FF2B5EF4-FFF2-40B4-BE49-F238E27FC236}">
                <a16:creationId xmlns:a16="http://schemas.microsoft.com/office/drawing/2014/main" id="{68042D6F-35D9-40BA-A689-54C392271A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43417" y="3726251"/>
            <a:ext cx="12954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800080"/>
              </a:solidFill>
            </a:endParaRPr>
          </a:p>
        </p:txBody>
      </p:sp>
      <p:sp>
        <p:nvSpPr>
          <p:cNvPr id="22" name="Line 15">
            <a:extLst>
              <a:ext uri="{FF2B5EF4-FFF2-40B4-BE49-F238E27FC236}">
                <a16:creationId xmlns:a16="http://schemas.microsoft.com/office/drawing/2014/main" id="{590BF4AF-40A4-4468-BF21-C6D9626D85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8078" y="2942003"/>
            <a:ext cx="108945" cy="198704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80008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598076-F9A7-4BE6-8561-DC4A7EE61AB8}"/>
              </a:ext>
            </a:extLst>
          </p:cNvPr>
          <p:cNvGrpSpPr/>
          <p:nvPr/>
        </p:nvGrpSpPr>
        <p:grpSpPr>
          <a:xfrm>
            <a:off x="4982573" y="3145984"/>
            <a:ext cx="3508283" cy="3012889"/>
            <a:chOff x="4982573" y="3145984"/>
            <a:chExt cx="3508283" cy="3012889"/>
          </a:xfrm>
        </p:grpSpPr>
        <p:pic>
          <p:nvPicPr>
            <p:cNvPr id="11" name="Picture 4" descr="IMG_2769">
              <a:extLst>
                <a:ext uri="{FF2B5EF4-FFF2-40B4-BE49-F238E27FC236}">
                  <a16:creationId xmlns:a16="http://schemas.microsoft.com/office/drawing/2014/main" id="{0719EAFF-27B5-4DB7-86B5-1697A049F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573" y="3145984"/>
              <a:ext cx="3508283" cy="263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E2A3A6-8A6D-4F6D-AC7B-047A61816095}"/>
                </a:ext>
              </a:extLst>
            </p:cNvPr>
            <p:cNvSpPr txBox="1"/>
            <p:nvPr/>
          </p:nvSpPr>
          <p:spPr>
            <a:xfrm>
              <a:off x="5154165" y="5727986"/>
              <a:ext cx="31650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Other side of interconnect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10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Metallic cold seals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E5B0A2-1C8C-43FA-97CC-6A4B194D7EA0}"/>
              </a:ext>
            </a:extLst>
          </p:cNvPr>
          <p:cNvGrpSpPr/>
          <p:nvPr/>
        </p:nvGrpSpPr>
        <p:grpSpPr>
          <a:xfrm>
            <a:off x="1760582" y="3429000"/>
            <a:ext cx="6136642" cy="2789406"/>
            <a:chOff x="1760582" y="3429000"/>
            <a:chExt cx="6136642" cy="2789406"/>
          </a:xfrm>
        </p:grpSpPr>
        <p:pic>
          <p:nvPicPr>
            <p:cNvPr id="10" name="Picture 4" descr="IMG_2776">
              <a:extLst>
                <a:ext uri="{FF2B5EF4-FFF2-40B4-BE49-F238E27FC236}">
                  <a16:creationId xmlns:a16="http://schemas.microsoft.com/office/drawing/2014/main" id="{753BFC46-75AC-496E-8319-3372C67BEB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 t="17327" r="18830"/>
            <a:stretch/>
          </p:blipFill>
          <p:spPr bwMode="auto">
            <a:xfrm>
              <a:off x="4828903" y="3429000"/>
              <a:ext cx="3068321" cy="269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E06C0BC2-91CA-45B5-A221-7C30FE311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582" y="4894967"/>
              <a:ext cx="3325224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lvl="2"/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Fermilab-designed brass </a:t>
              </a:r>
            </a:p>
            <a:p>
              <a:pPr marL="0" lvl="2"/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wedge clamp -- we like these brass wedge clamps at Fermilab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3C0069-B3B3-42D6-B3FE-154C83BEE236}"/>
              </a:ext>
            </a:extLst>
          </p:cNvPr>
          <p:cNvGrpSpPr/>
          <p:nvPr/>
        </p:nvGrpSpPr>
        <p:grpSpPr>
          <a:xfrm>
            <a:off x="672873" y="1447800"/>
            <a:ext cx="8013927" cy="2301945"/>
            <a:chOff x="672873" y="1447800"/>
            <a:chExt cx="8013927" cy="2301945"/>
          </a:xfrm>
        </p:grpSpPr>
        <p:pic>
          <p:nvPicPr>
            <p:cNvPr id="8" name="Picture 3" descr="IMG_2762-cr">
              <a:extLst>
                <a:ext uri="{FF2B5EF4-FFF2-40B4-BE49-F238E27FC236}">
                  <a16:creationId xmlns:a16="http://schemas.microsoft.com/office/drawing/2014/main" id="{E05FF50A-6DAC-4FE4-9628-8BAD4BFBC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873" y="1447800"/>
              <a:ext cx="3605349" cy="230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19EF59DE-CFA1-46EA-B0B0-AC24ED1403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1645533"/>
              <a:ext cx="41910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lvl="2">
                <a:defRPr/>
              </a:pPr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Aluminum </a:t>
              </a:r>
              <a:r>
                <a:rPr lang="en-US" sz="2000" dirty="0" err="1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Helicoflex</a:t>
              </a:r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c-seal with internal </a:t>
              </a:r>
              <a:r>
                <a:rPr lang="en-US" sz="2000" dirty="0" err="1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inconel</a:t>
              </a:r>
              <a:r>
                <a:rPr lang="en-US" sz="2000" dirty="0">
                  <a:solidFill>
                    <a:srgbClr val="80008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spring.  Surface finish of flange is about 80 micro-inch (2 microns). Seal is designed specifically for this finish.</a:t>
              </a:r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905FA662-282D-4D91-9578-DC49CD5D557B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569913"/>
            <a:ext cx="7772400" cy="76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Seals for nitrogen and 2-phase helium lines</a:t>
            </a:r>
          </a:p>
        </p:txBody>
      </p:sp>
    </p:spTree>
    <p:extLst>
      <p:ext uri="{BB962C8B-B14F-4D97-AF65-F5344CB8AC3E}">
        <p14:creationId xmlns:p14="http://schemas.microsoft.com/office/powerpoint/2010/main" val="2489521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Metallic cold seals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Dhuley | USPAS Cryogenic Engineering (Jun 21 - Jul 2, 2021)</a:t>
            </a:r>
            <a:endParaRPr lang="en-US" b="1" dirty="0"/>
          </a:p>
        </p:txBody>
      </p:sp>
      <p:pic>
        <p:nvPicPr>
          <p:cNvPr id="8" name="Picture 3" descr="IMG_2763-cr">
            <a:extLst>
              <a:ext uri="{FF2B5EF4-FFF2-40B4-BE49-F238E27FC236}">
                <a16:creationId xmlns:a16="http://schemas.microsoft.com/office/drawing/2014/main" id="{18A54EE7-6185-4E4E-BEED-FB35A42E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2690813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MG_2764">
            <a:extLst>
              <a:ext uri="{FF2B5EF4-FFF2-40B4-BE49-F238E27FC236}">
                <a16:creationId xmlns:a16="http://schemas.microsoft.com/office/drawing/2014/main" id="{1F01044F-ED51-480B-96C8-2C42D403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51155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4CEC5E13-1064-4E70-B417-92D0FB733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736725"/>
            <a:ext cx="47244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Stainless steel, elliptical </a:t>
            </a:r>
            <a:r>
              <a:rPr lang="ja-JP" alt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altLang="ja-JP" sz="22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Conoseal</a:t>
            </a:r>
            <a:r>
              <a:rPr lang="ja-JP" alt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altLang="ja-JP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from Aeroquip Corp.  </a:t>
            </a:r>
          </a:p>
          <a:p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Silver coated 0.0005</a:t>
            </a:r>
            <a:r>
              <a:rPr lang="ja-JP" alt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altLang="ja-JP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(13 micron) thick plating. Coated locally.</a:t>
            </a:r>
          </a:p>
          <a:p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Indium, copper, and gold plating each failed. (Indium creeps, gold had poor adhesion to the SS.)  </a:t>
            </a:r>
          </a:p>
          <a:p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Good success with silver, although if the silver corrodes, then it leaks. </a:t>
            </a:r>
          </a:p>
          <a:p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Similar 4-bolt Fermilab-designed brass clamp on tapered flanges.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8798480-1E7E-40FE-80D1-45397940B4ED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85031"/>
            <a:ext cx="7772400" cy="6699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Seals for single-phase helium</a:t>
            </a:r>
          </a:p>
        </p:txBody>
      </p:sp>
    </p:spTree>
    <p:extLst>
      <p:ext uri="{BB962C8B-B14F-4D97-AF65-F5344CB8AC3E}">
        <p14:creationId xmlns:p14="http://schemas.microsoft.com/office/powerpoint/2010/main" val="343301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Metallic cold seals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41B51-4A5E-4823-BA78-C43D32E8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2E148-5C77-41D6-A7A8-4DCCF4FC5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Ram C. </a:t>
            </a:r>
            <a:r>
              <a:rPr lang="en-US" b="1" dirty="0"/>
              <a:t>Dhuley | USPAS Cryogenic Engineering (Jun 21 - Jul 2, 2021)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DD852B0-5269-4DF8-8B4E-92A49FA404D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538273"/>
            <a:ext cx="8229600" cy="395586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Indium is popular but not universally endorsed for helium to vacuum metal joints </a:t>
            </a:r>
          </a:p>
          <a:p>
            <a:pPr lvl="1">
              <a:defRPr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Indium seals used successfully for SF to vacuum seals at Fermilab</a:t>
            </a:r>
            <a:r>
              <a:rPr lang="ja-JP" alt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’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 Magnet Test Facility </a:t>
            </a:r>
          </a:p>
          <a:p>
            <a:pPr lvl="1">
              <a:defRPr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Tevatron experience suggested creep and long-term failure</a:t>
            </a:r>
          </a:p>
          <a:p>
            <a:pPr lvl="1">
              <a:defRPr/>
            </a:pP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Indium seals used extensively at </a:t>
            </a:r>
            <a:r>
              <a:rPr lang="en-US" sz="1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Jlab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 long-term seals (See paper by Benesch and Reece, Advances in </a:t>
            </a:r>
            <a:r>
              <a:rPr lang="en-US" sz="1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Engineering, Vol. 39A, </a:t>
            </a:r>
            <a:r>
              <a:rPr lang="en-US" sz="1800" dirty="0" err="1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pg</a:t>
            </a:r>
            <a:r>
              <a:rPr lang="en-US" sz="18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597) </a:t>
            </a:r>
          </a:p>
          <a:p>
            <a:pPr>
              <a:defRPr/>
            </a:pP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very sensitive and successful leak test generally results in a leak tight SF seal.  Such a leak check requires a local test fixture around the seal or double-seal.</a:t>
            </a:r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defRPr/>
            </a:pPr>
            <a:r>
              <a:rPr lang="ja-JP" alt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Cold leaks</a:t>
            </a:r>
            <a:r>
              <a:rPr lang="ja-JP" alt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0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(4.5 K) may be found which are likely just due to greater He density and leak rate cold.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F548CCE-698B-48AA-B669-8BAB9A4F0BB6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78058"/>
            <a:ext cx="77724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Some 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309155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7437B6-841A-4773-8BF1-0946B88AB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3FB660-BEEF-4744-BF4E-BF2AB46B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pPr algn="ctr"/>
            <a:r>
              <a:rPr lang="en-US" sz="3800" dirty="0">
                <a:latin typeface="Helvetica" panose="020B0604020202020204" pitchFamily="34" charset="0"/>
                <a:cs typeface="Helvetica" panose="020B0604020202020204" pitchFamily="34" charset="0"/>
              </a:rPr>
              <a:t>Spring loaded relief valves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8BF8D-770F-485B-90AC-7A3CCAF2D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Ram C. Dhuley | USPAS Cryogenic Engineering (Jun 21 - Jul 2, 2021)</a:t>
            </a:r>
          </a:p>
        </p:txBody>
      </p:sp>
      <p:pic>
        <p:nvPicPr>
          <p:cNvPr id="6" name="Picture 5" descr="ReliefValves.jpg">
            <a:extLst>
              <a:ext uri="{FF2B5EF4-FFF2-40B4-BE49-F238E27FC236}">
                <a16:creationId xmlns:a16="http://schemas.microsoft.com/office/drawing/2014/main" id="{1A649D9D-6C2B-4A18-9CA1-1125A75E5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93438"/>
            <a:ext cx="5638800" cy="3469162"/>
          </a:xfrm>
          <a:prstGeom prst="rect">
            <a:avLst/>
          </a:prstGeom>
        </p:spPr>
      </p:pic>
      <p:pic>
        <p:nvPicPr>
          <p:cNvPr id="9" name="Picture 8" descr="ReliefValve.jpg">
            <a:extLst>
              <a:ext uri="{FF2B5EF4-FFF2-40B4-BE49-F238E27FC236}">
                <a16:creationId xmlns:a16="http://schemas.microsoft.com/office/drawing/2014/main" id="{AA56C991-EFA1-42B7-BE1E-3CEA30B9A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2" y="2209800"/>
            <a:ext cx="2953068" cy="332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D050F-8AC5-4B67-BF32-1AD8B0BC2FC6}"/>
              </a:ext>
            </a:extLst>
          </p:cNvPr>
          <p:cNvSpPr txBox="1"/>
          <p:nvPr/>
        </p:nvSpPr>
        <p:spPr>
          <a:xfrm>
            <a:off x="429419" y="983426"/>
            <a:ext cx="7407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Spring loaded valves are routinely used to relief excessive </a:t>
            </a:r>
          </a:p>
          <a:p>
            <a:r>
              <a:rPr lang="en-US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pressure in helium piping or on a helium bath</a:t>
            </a:r>
          </a:p>
        </p:txBody>
      </p:sp>
    </p:spTree>
    <p:extLst>
      <p:ext uri="{BB962C8B-B14F-4D97-AF65-F5344CB8AC3E}">
        <p14:creationId xmlns:p14="http://schemas.microsoft.com/office/powerpoint/2010/main" val="494949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3A933-1B47-3742-A9DB-6D34C84785F7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636" y="2043427"/>
            <a:ext cx="4467495" cy="3268801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following photos illustrate the sequence of major steps in fabrication of a large cryogenic box in industry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ja-JP" alt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distribution feed box</a:t>
            </a:r>
            <a:r>
              <a:rPr lang="ja-JP" alt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or DFBX for the inner triplet magnets in LHC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200" dirty="0">
                <a:solidFill>
                  <a:srgbClr val="8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Eight boxes fabricated at Meyer Tool near Chicago and shipped to CERN</a:t>
            </a:r>
          </a:p>
        </p:txBody>
      </p:sp>
      <p:pic>
        <p:nvPicPr>
          <p:cNvPr id="8" name="Picture 2" descr="DFBXmodel-s">
            <a:extLst>
              <a:ext uri="{FF2B5EF4-FFF2-40B4-BE49-F238E27FC236}">
                <a16:creationId xmlns:a16="http://schemas.microsoft.com/office/drawing/2014/main" id="{D0570B13-48C3-4BA8-9F4F-6008DDA2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2043427"/>
            <a:ext cx="3977640" cy="31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47DDD6EB-C23D-4E80-A955-E528F82EF2F2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Photo story 1 - Fabrication of a magnet current “feed box” 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80C234C8-E423-4191-9DF4-13C1EB9679E3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Ram C. Dhuley | USPAS Cryogenic Engineering (Jun 21 - Jul 2, 2021)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BAB52EC-800C-47DB-856D-403D8606D48A}" vid="{72BDEEEA-038A-4276-9BC1-96D3DCF6C1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Fermi_normalScreen</Template>
  <TotalTime>5119</TotalTime>
  <Words>1282</Words>
  <Application>Microsoft Office PowerPoint</Application>
  <PresentationFormat>On-screen Show (4:3)</PresentationFormat>
  <Paragraphs>157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Helvetica</vt:lpstr>
      <vt:lpstr>Fermilab_PPT_090815</vt:lpstr>
      <vt:lpstr>PowerPoint Presentation</vt:lpstr>
      <vt:lpstr>Outline</vt:lpstr>
      <vt:lpstr>Metallic cold seals</vt:lpstr>
      <vt:lpstr>Metallic cold seals</vt:lpstr>
      <vt:lpstr>Metallic cold seals</vt:lpstr>
      <vt:lpstr>Metallic cold seals</vt:lpstr>
      <vt:lpstr>Metallic cold seals</vt:lpstr>
      <vt:lpstr>Spring loaded relief valves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Welding and leak checking cryogenic pipes</vt:lpstr>
      <vt:lpstr>Attaching cavity string to cryogenic structure</vt:lpstr>
      <vt:lpstr>Integration of cavity string with cryogenic pipes and supports</vt:lpstr>
      <vt:lpstr>Assembly at alignment and instrumentation station</vt:lpstr>
      <vt:lpstr>Thermal shield installed</vt:lpstr>
      <vt:lpstr>Multilayer insulation wrapped</vt:lpstr>
      <vt:lpstr>Assembly into vacuum vessel</vt:lpstr>
      <vt:lpstr>Instrumentation wiring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 Dhuley</dc:creator>
  <cp:lastModifiedBy>Irina Novitski x2831,3896 13429N</cp:lastModifiedBy>
  <cp:revision>298</cp:revision>
  <cp:lastPrinted>2014-01-20T19:40:21Z</cp:lastPrinted>
  <dcterms:created xsi:type="dcterms:W3CDTF">2021-03-12T12:26:54Z</dcterms:created>
  <dcterms:modified xsi:type="dcterms:W3CDTF">2025-02-03T13:46:14Z</dcterms:modified>
</cp:coreProperties>
</file>